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3" r:id="rId6"/>
    <p:sldId id="264" r:id="rId7"/>
    <p:sldId id="265" r:id="rId8"/>
    <p:sldId id="266" r:id="rId9"/>
    <p:sldId id="259" r:id="rId10"/>
    <p:sldId id="267" r:id="rId11"/>
    <p:sldId id="268" r:id="rId12"/>
    <p:sldId id="260" r:id="rId13"/>
    <p:sldId id="261"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87" d="100"/>
          <a:sy n="87" d="100"/>
        </p:scale>
        <p:origin x="52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903757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DC355A4-EA49-402A-99A1-90F1529E4F99}"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143695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108155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99159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3039808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2120854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4180015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3322815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427928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182045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4094217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C355A4-EA49-402A-99A1-90F1529E4F99}"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257826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C355A4-EA49-402A-99A1-90F1529E4F99}"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76351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234185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975610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DC355A4-EA49-402A-99A1-90F1529E4F99}" type="datetimeFigureOut">
              <a:rPr lang="en-US" smtClean="0"/>
              <a:t>5/3/2018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197095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DC355A4-EA49-402A-99A1-90F1529E4F99}"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27B3-A131-4131-9D8A-C5A9050BAD80}" type="slidenum">
              <a:rPr lang="en-US" smtClean="0"/>
              <a:t>‹#›</a:t>
            </a:fld>
            <a:endParaRPr lang="en-US"/>
          </a:p>
        </p:txBody>
      </p:sp>
    </p:spTree>
    <p:extLst>
      <p:ext uri="{BB962C8B-B14F-4D97-AF65-F5344CB8AC3E}">
        <p14:creationId xmlns:p14="http://schemas.microsoft.com/office/powerpoint/2010/main" val="1387070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C355A4-EA49-402A-99A1-90F1529E4F99}" type="datetimeFigureOut">
              <a:rPr lang="en-US" smtClean="0"/>
              <a:t>5/3/2018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8A627B3-A131-4131-9D8A-C5A9050BAD80}" type="slidenum">
              <a:rPr lang="en-US" smtClean="0"/>
              <a:t>‹#›</a:t>
            </a:fld>
            <a:endParaRPr lang="en-US"/>
          </a:p>
        </p:txBody>
      </p:sp>
    </p:spTree>
    <p:extLst>
      <p:ext uri="{BB962C8B-B14F-4D97-AF65-F5344CB8AC3E}">
        <p14:creationId xmlns:p14="http://schemas.microsoft.com/office/powerpoint/2010/main" val="17175471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737A-2699-45DD-922D-408DEE9363A2}"/>
              </a:ext>
            </a:extLst>
          </p:cNvPr>
          <p:cNvSpPr>
            <a:spLocks noGrp="1"/>
          </p:cNvSpPr>
          <p:nvPr>
            <p:ph type="ctrTitle"/>
          </p:nvPr>
        </p:nvSpPr>
        <p:spPr/>
        <p:txBody>
          <a:bodyPr/>
          <a:lstStyle/>
          <a:p>
            <a:r>
              <a:rPr lang="en-US" dirty="0"/>
              <a:t>MIS 665 Final Project</a:t>
            </a:r>
          </a:p>
        </p:txBody>
      </p:sp>
      <p:sp>
        <p:nvSpPr>
          <p:cNvPr id="3" name="Subtitle 2">
            <a:extLst>
              <a:ext uri="{FF2B5EF4-FFF2-40B4-BE49-F238E27FC236}">
                <a16:creationId xmlns:a16="http://schemas.microsoft.com/office/drawing/2014/main" id="{123E8835-BBE1-4B7C-9B03-7DFDD6600742}"/>
              </a:ext>
            </a:extLst>
          </p:cNvPr>
          <p:cNvSpPr>
            <a:spLocks noGrp="1"/>
          </p:cNvSpPr>
          <p:nvPr>
            <p:ph type="subTitle" idx="1"/>
          </p:nvPr>
        </p:nvSpPr>
        <p:spPr/>
        <p:txBody>
          <a:bodyPr/>
          <a:lstStyle/>
          <a:p>
            <a:r>
              <a:rPr lang="en-US" dirty="0"/>
              <a:t>By: John Austin Smith</a:t>
            </a:r>
          </a:p>
        </p:txBody>
      </p:sp>
      <p:pic>
        <p:nvPicPr>
          <p:cNvPr id="5" name="Slide 1">
            <a:hlinkClick r:id="" action="ppaction://media"/>
            <a:extLst>
              <a:ext uri="{FF2B5EF4-FFF2-40B4-BE49-F238E27FC236}">
                <a16:creationId xmlns:a16="http://schemas.microsoft.com/office/drawing/2014/main" id="{EE079BC5-E351-4CBF-B6A3-BFACECE49B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35820" y="521368"/>
            <a:ext cx="487363" cy="487363"/>
          </a:xfrm>
          <a:prstGeom prst="rect">
            <a:avLst/>
          </a:prstGeom>
        </p:spPr>
      </p:pic>
    </p:spTree>
    <p:extLst>
      <p:ext uri="{BB962C8B-B14F-4D97-AF65-F5344CB8AC3E}">
        <p14:creationId xmlns:p14="http://schemas.microsoft.com/office/powerpoint/2010/main" val="328918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DDB5-D98C-4170-8C69-1D4FCAF9D4D8}"/>
              </a:ext>
            </a:extLst>
          </p:cNvPr>
          <p:cNvSpPr>
            <a:spLocks noGrp="1"/>
          </p:cNvSpPr>
          <p:nvPr>
            <p:ph type="title"/>
          </p:nvPr>
        </p:nvSpPr>
        <p:spPr/>
        <p:txBody>
          <a:bodyPr/>
          <a:lstStyle/>
          <a:p>
            <a:r>
              <a:rPr lang="en-US" dirty="0"/>
              <a:t>“BACKER” Variable</a:t>
            </a:r>
          </a:p>
        </p:txBody>
      </p:sp>
      <p:sp>
        <p:nvSpPr>
          <p:cNvPr id="3" name="Content Placeholder 2">
            <a:extLst>
              <a:ext uri="{FF2B5EF4-FFF2-40B4-BE49-F238E27FC236}">
                <a16:creationId xmlns:a16="http://schemas.microsoft.com/office/drawing/2014/main" id="{ED6C3EC1-BEB4-4524-AECC-612D3236EC15}"/>
              </a:ext>
            </a:extLst>
          </p:cNvPr>
          <p:cNvSpPr>
            <a:spLocks noGrp="1"/>
          </p:cNvSpPr>
          <p:nvPr>
            <p:ph idx="1"/>
          </p:nvPr>
        </p:nvSpPr>
        <p:spPr/>
        <p:txBody>
          <a:bodyPr/>
          <a:lstStyle/>
          <a:p>
            <a:r>
              <a:rPr lang="en-US" b="1" dirty="0"/>
              <a:t>BACKER</a:t>
            </a:r>
            <a:r>
              <a:rPr lang="en-US" dirty="0"/>
              <a:t>: Whether or not the ticket holder was a member of the teams “Backer” club or not.</a:t>
            </a:r>
          </a:p>
          <a:p>
            <a:pPr lvl="1"/>
            <a:r>
              <a:rPr lang="en-US" dirty="0"/>
              <a:t>0 = Not a member of the team’s “backer” club</a:t>
            </a:r>
          </a:p>
          <a:p>
            <a:pPr lvl="1"/>
            <a:r>
              <a:rPr lang="en-US" dirty="0"/>
              <a:t>1 = Is a member of the team’s “backer” club</a:t>
            </a:r>
          </a:p>
          <a:p>
            <a:pPr marL="457200" lvl="1" indent="0">
              <a:buNone/>
            </a:pPr>
            <a:endParaRPr lang="en-US" dirty="0"/>
          </a:p>
          <a:p>
            <a:r>
              <a:rPr lang="en-US" dirty="0"/>
              <a:t>This has a correlation to ticket holders defecting if they are not members of the club.</a:t>
            </a:r>
          </a:p>
        </p:txBody>
      </p:sp>
      <p:pic>
        <p:nvPicPr>
          <p:cNvPr id="4" name="Slide 10">
            <a:hlinkClick r:id="" action="ppaction://media"/>
            <a:extLst>
              <a:ext uri="{FF2B5EF4-FFF2-40B4-BE49-F238E27FC236}">
                <a16:creationId xmlns:a16="http://schemas.microsoft.com/office/drawing/2014/main" id="{B7A7BF66-BFC6-475E-8DD3-A83D0B746A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35820" y="452718"/>
            <a:ext cx="487363" cy="487363"/>
          </a:xfrm>
          <a:prstGeom prst="rect">
            <a:avLst/>
          </a:prstGeom>
        </p:spPr>
      </p:pic>
    </p:spTree>
    <p:extLst>
      <p:ext uri="{BB962C8B-B14F-4D97-AF65-F5344CB8AC3E}">
        <p14:creationId xmlns:p14="http://schemas.microsoft.com/office/powerpoint/2010/main" val="264493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5B2E-857C-4443-97CD-8F4E6A9F1859}"/>
              </a:ext>
            </a:extLst>
          </p:cNvPr>
          <p:cNvSpPr>
            <a:spLocks noGrp="1"/>
          </p:cNvSpPr>
          <p:nvPr>
            <p:ph type="title"/>
          </p:nvPr>
        </p:nvSpPr>
        <p:spPr/>
        <p:txBody>
          <a:bodyPr/>
          <a:lstStyle/>
          <a:p>
            <a:r>
              <a:rPr lang="en-US" dirty="0"/>
              <a:t>“Games Attended” Variables</a:t>
            </a:r>
          </a:p>
        </p:txBody>
      </p:sp>
      <p:sp>
        <p:nvSpPr>
          <p:cNvPr id="3" name="Content Placeholder 2">
            <a:extLst>
              <a:ext uri="{FF2B5EF4-FFF2-40B4-BE49-F238E27FC236}">
                <a16:creationId xmlns:a16="http://schemas.microsoft.com/office/drawing/2014/main" id="{919A6406-21EE-4188-A848-055C4713C70C}"/>
              </a:ext>
            </a:extLst>
          </p:cNvPr>
          <p:cNvSpPr>
            <a:spLocks noGrp="1"/>
          </p:cNvSpPr>
          <p:nvPr>
            <p:ph idx="1"/>
          </p:nvPr>
        </p:nvSpPr>
        <p:spPr/>
        <p:txBody>
          <a:bodyPr>
            <a:normAutofit/>
          </a:bodyPr>
          <a:lstStyle/>
          <a:p>
            <a:r>
              <a:rPr lang="en-US" b="1" dirty="0"/>
              <a:t>Y1G1</a:t>
            </a:r>
            <a:r>
              <a:rPr lang="en-US" dirty="0"/>
              <a:t>: Attended the 1</a:t>
            </a:r>
            <a:r>
              <a:rPr lang="en-US" baseline="30000" dirty="0"/>
              <a:t>st</a:t>
            </a:r>
            <a:r>
              <a:rPr lang="en-US" dirty="0"/>
              <a:t> home game of the season. </a:t>
            </a:r>
          </a:p>
          <a:p>
            <a:r>
              <a:rPr lang="en-US" b="1" dirty="0"/>
              <a:t>Y1G3</a:t>
            </a:r>
            <a:r>
              <a:rPr lang="en-US" dirty="0"/>
              <a:t>: Attended the 1</a:t>
            </a:r>
            <a:r>
              <a:rPr lang="en-US" baseline="30000" dirty="0"/>
              <a:t>st</a:t>
            </a:r>
            <a:r>
              <a:rPr lang="en-US" dirty="0"/>
              <a:t> home game of the season.</a:t>
            </a:r>
          </a:p>
          <a:p>
            <a:r>
              <a:rPr lang="en-US" b="1" dirty="0"/>
              <a:t>Y1G5</a:t>
            </a:r>
            <a:r>
              <a:rPr lang="en-US" dirty="0"/>
              <a:t>: Attended the 1</a:t>
            </a:r>
            <a:r>
              <a:rPr lang="en-US" baseline="30000" dirty="0"/>
              <a:t>st</a:t>
            </a:r>
            <a:r>
              <a:rPr lang="en-US" dirty="0"/>
              <a:t> home game of the season.</a:t>
            </a:r>
          </a:p>
          <a:p>
            <a:pPr lvl="1"/>
            <a:r>
              <a:rPr lang="en-US" dirty="0"/>
              <a:t>0 = Tickets not being used for the specific game.</a:t>
            </a:r>
          </a:p>
          <a:p>
            <a:pPr lvl="1"/>
            <a:r>
              <a:rPr lang="en-US" dirty="0"/>
              <a:t>1 = Tickets being used for the specific game.</a:t>
            </a:r>
          </a:p>
          <a:p>
            <a:pPr marL="457200" lvl="1" indent="0">
              <a:buNone/>
            </a:pPr>
            <a:endParaRPr lang="en-US" dirty="0"/>
          </a:p>
          <a:p>
            <a:r>
              <a:rPr lang="en-US" dirty="0"/>
              <a:t>This has a correlation to ticket holders defecting when they are not utilizing the tickets they paid for during the previous season.</a:t>
            </a:r>
          </a:p>
        </p:txBody>
      </p:sp>
      <p:pic>
        <p:nvPicPr>
          <p:cNvPr id="4" name="Slide 11">
            <a:hlinkClick r:id="" action="ppaction://media"/>
            <a:extLst>
              <a:ext uri="{FF2B5EF4-FFF2-40B4-BE49-F238E27FC236}">
                <a16:creationId xmlns:a16="http://schemas.microsoft.com/office/drawing/2014/main" id="{318D1496-B90F-4809-A7BD-58B6361A60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1862" y="452718"/>
            <a:ext cx="487363" cy="487363"/>
          </a:xfrm>
          <a:prstGeom prst="rect">
            <a:avLst/>
          </a:prstGeom>
        </p:spPr>
      </p:pic>
    </p:spTree>
    <p:extLst>
      <p:ext uri="{BB962C8B-B14F-4D97-AF65-F5344CB8AC3E}">
        <p14:creationId xmlns:p14="http://schemas.microsoft.com/office/powerpoint/2010/main" val="33665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56F5-12F3-4C93-A257-911716C942AA}"/>
              </a:ext>
            </a:extLst>
          </p:cNvPr>
          <p:cNvSpPr>
            <a:spLocks noGrp="1"/>
          </p:cNvSpPr>
          <p:nvPr>
            <p:ph type="title"/>
          </p:nvPr>
        </p:nvSpPr>
        <p:spPr/>
        <p:txBody>
          <a:bodyPr/>
          <a:lstStyle/>
          <a:p>
            <a:r>
              <a:rPr lang="en-US" dirty="0"/>
              <a:t>Best Classification Model</a:t>
            </a:r>
          </a:p>
        </p:txBody>
      </p:sp>
      <p:sp>
        <p:nvSpPr>
          <p:cNvPr id="3" name="Content Placeholder 2">
            <a:extLst>
              <a:ext uri="{FF2B5EF4-FFF2-40B4-BE49-F238E27FC236}">
                <a16:creationId xmlns:a16="http://schemas.microsoft.com/office/drawing/2014/main" id="{95E6335D-B489-464D-9971-3F4DBC47F7FC}"/>
              </a:ext>
            </a:extLst>
          </p:cNvPr>
          <p:cNvSpPr>
            <a:spLocks noGrp="1"/>
          </p:cNvSpPr>
          <p:nvPr>
            <p:ph idx="1"/>
          </p:nvPr>
        </p:nvSpPr>
        <p:spPr>
          <a:xfrm>
            <a:off x="1103312" y="2052918"/>
            <a:ext cx="8946541" cy="1569513"/>
          </a:xfrm>
        </p:spPr>
        <p:txBody>
          <a:bodyPr/>
          <a:lstStyle/>
          <a:p>
            <a:r>
              <a:rPr lang="en-US" b="1" dirty="0"/>
              <a:t>Decision Tree Classifier</a:t>
            </a:r>
            <a:r>
              <a:rPr lang="en-US" dirty="0"/>
              <a:t>: flow-chart-like structure, has different nodes that holds a test on a variable, each branch off a node is a different outcome.</a:t>
            </a:r>
          </a:p>
          <a:p>
            <a:r>
              <a:rPr lang="en-US" dirty="0"/>
              <a:t>The accuracy of my decision tree classifier model was </a:t>
            </a:r>
            <a:r>
              <a:rPr lang="en-US" b="1" dirty="0"/>
              <a:t>59.95%.</a:t>
            </a:r>
          </a:p>
        </p:txBody>
      </p:sp>
      <p:pic>
        <p:nvPicPr>
          <p:cNvPr id="4" name="Slide 12">
            <a:hlinkClick r:id="" action="ppaction://media"/>
            <a:extLst>
              <a:ext uri="{FF2B5EF4-FFF2-40B4-BE49-F238E27FC236}">
                <a16:creationId xmlns:a16="http://schemas.microsoft.com/office/drawing/2014/main" id="{F0DED570-CA7B-44E8-8316-0855B16092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19778" y="452718"/>
            <a:ext cx="487363" cy="487363"/>
          </a:xfrm>
          <a:prstGeom prst="rect">
            <a:avLst/>
          </a:prstGeom>
        </p:spPr>
      </p:pic>
      <p:pic>
        <p:nvPicPr>
          <p:cNvPr id="6" name="Picture 5">
            <a:extLst>
              <a:ext uri="{FF2B5EF4-FFF2-40B4-BE49-F238E27FC236}">
                <a16:creationId xmlns:a16="http://schemas.microsoft.com/office/drawing/2014/main" id="{55EA408C-C0E7-4D03-844D-C39D14C83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3791" y="3622431"/>
            <a:ext cx="8504418" cy="2990263"/>
          </a:xfrm>
          <a:prstGeom prst="rect">
            <a:avLst/>
          </a:prstGeom>
        </p:spPr>
      </p:pic>
    </p:spTree>
    <p:extLst>
      <p:ext uri="{BB962C8B-B14F-4D97-AF65-F5344CB8AC3E}">
        <p14:creationId xmlns:p14="http://schemas.microsoft.com/office/powerpoint/2010/main" val="42802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4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9DE3-F8BF-4C62-B171-EC15DAB0BC4F}"/>
              </a:ext>
            </a:extLst>
          </p:cNvPr>
          <p:cNvSpPr>
            <a:spLocks noGrp="1"/>
          </p:cNvSpPr>
          <p:nvPr>
            <p:ph type="title"/>
          </p:nvPr>
        </p:nvSpPr>
        <p:spPr/>
        <p:txBody>
          <a:bodyPr/>
          <a:lstStyle/>
          <a:p>
            <a:r>
              <a:rPr lang="en-US" dirty="0"/>
              <a:t>Storytelling</a:t>
            </a:r>
          </a:p>
        </p:txBody>
      </p:sp>
      <p:sp>
        <p:nvSpPr>
          <p:cNvPr id="3" name="Content Placeholder 2">
            <a:extLst>
              <a:ext uri="{FF2B5EF4-FFF2-40B4-BE49-F238E27FC236}">
                <a16:creationId xmlns:a16="http://schemas.microsoft.com/office/drawing/2014/main" id="{E6733083-C7D1-4BA5-BBCD-C5E1AC810F19}"/>
              </a:ext>
            </a:extLst>
          </p:cNvPr>
          <p:cNvSpPr>
            <a:spLocks noGrp="1"/>
          </p:cNvSpPr>
          <p:nvPr>
            <p:ph idx="1"/>
          </p:nvPr>
        </p:nvSpPr>
        <p:spPr>
          <a:xfrm>
            <a:off x="1103312" y="2052919"/>
            <a:ext cx="8946541" cy="1551928"/>
          </a:xfrm>
        </p:spPr>
        <p:txBody>
          <a:bodyPr/>
          <a:lstStyle/>
          <a:p>
            <a:r>
              <a:rPr lang="en-US" b="1" dirty="0"/>
              <a:t>Who is likely to renew? </a:t>
            </a:r>
            <a:r>
              <a:rPr lang="en-US" dirty="0"/>
              <a:t>Backer members that attend most games and have an average or above average income.</a:t>
            </a:r>
          </a:p>
          <a:p>
            <a:r>
              <a:rPr lang="en-US" b="1" dirty="0"/>
              <a:t>Who is likely to defect? </a:t>
            </a:r>
            <a:r>
              <a:rPr lang="en-US" dirty="0"/>
              <a:t>Non backer members that do not attend most games and have a below average income.</a:t>
            </a:r>
          </a:p>
        </p:txBody>
      </p:sp>
      <p:pic>
        <p:nvPicPr>
          <p:cNvPr id="4" name="Slide 13">
            <a:hlinkClick r:id="" action="ppaction://media"/>
            <a:extLst>
              <a:ext uri="{FF2B5EF4-FFF2-40B4-BE49-F238E27FC236}">
                <a16:creationId xmlns:a16="http://schemas.microsoft.com/office/drawing/2014/main" id="{615FF0F3-3DE5-4487-AF0A-9B82352FEB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1862" y="452718"/>
            <a:ext cx="487363" cy="487363"/>
          </a:xfrm>
          <a:prstGeom prst="rect">
            <a:avLst/>
          </a:prstGeom>
        </p:spPr>
      </p:pic>
      <p:pic>
        <p:nvPicPr>
          <p:cNvPr id="6" name="Picture 5">
            <a:extLst>
              <a:ext uri="{FF2B5EF4-FFF2-40B4-BE49-F238E27FC236}">
                <a16:creationId xmlns:a16="http://schemas.microsoft.com/office/drawing/2014/main" id="{C37AC821-42A2-4863-ADB8-6E80A5A7FF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005" y="3723939"/>
            <a:ext cx="5083772" cy="2532184"/>
          </a:xfrm>
          <a:prstGeom prst="rect">
            <a:avLst/>
          </a:prstGeom>
        </p:spPr>
      </p:pic>
      <p:pic>
        <p:nvPicPr>
          <p:cNvPr id="8" name="Picture 7">
            <a:extLst>
              <a:ext uri="{FF2B5EF4-FFF2-40B4-BE49-F238E27FC236}">
                <a16:creationId xmlns:a16="http://schemas.microsoft.com/office/drawing/2014/main" id="{6DDA2107-2A28-4363-A16B-09D31B78DC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11" y="3723939"/>
            <a:ext cx="5142886" cy="2532184"/>
          </a:xfrm>
          <a:prstGeom prst="rect">
            <a:avLst/>
          </a:prstGeom>
        </p:spPr>
      </p:pic>
    </p:spTree>
    <p:extLst>
      <p:ext uri="{BB962C8B-B14F-4D97-AF65-F5344CB8AC3E}">
        <p14:creationId xmlns:p14="http://schemas.microsoft.com/office/powerpoint/2010/main" val="233980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E2CD-C59E-4030-A8D1-4E4FB978C7BD}"/>
              </a:ext>
            </a:extLst>
          </p:cNvPr>
          <p:cNvSpPr>
            <a:spLocks noGrp="1"/>
          </p:cNvSpPr>
          <p:nvPr>
            <p:ph type="title"/>
          </p:nvPr>
        </p:nvSpPr>
        <p:spPr/>
        <p:txBody>
          <a:bodyPr/>
          <a:lstStyle/>
          <a:p>
            <a:r>
              <a:rPr lang="en-US" dirty="0"/>
              <a:t>What else?</a:t>
            </a:r>
          </a:p>
        </p:txBody>
      </p:sp>
      <p:sp>
        <p:nvSpPr>
          <p:cNvPr id="3" name="Content Placeholder 2">
            <a:extLst>
              <a:ext uri="{FF2B5EF4-FFF2-40B4-BE49-F238E27FC236}">
                <a16:creationId xmlns:a16="http://schemas.microsoft.com/office/drawing/2014/main" id="{AA509F84-E9DB-43DE-A9F1-2C5EBFF5ABB4}"/>
              </a:ext>
            </a:extLst>
          </p:cNvPr>
          <p:cNvSpPr>
            <a:spLocks noGrp="1"/>
          </p:cNvSpPr>
          <p:nvPr>
            <p:ph idx="1"/>
          </p:nvPr>
        </p:nvSpPr>
        <p:spPr/>
        <p:txBody>
          <a:bodyPr/>
          <a:lstStyle/>
          <a:p>
            <a:r>
              <a:rPr lang="en-US" b="1" dirty="0"/>
              <a:t>What actions do you recommend K-State Athletic Department (or other sports teams) to take? </a:t>
            </a:r>
            <a:r>
              <a:rPr lang="en-US" dirty="0"/>
              <a:t>Calling the previous seasons ticket holders that are not members of the “Backers” club and didn’t make it to most of the games.</a:t>
            </a:r>
            <a:endParaRPr lang="en-US" b="1" dirty="0"/>
          </a:p>
          <a:p>
            <a:r>
              <a:rPr lang="en-US" b="1" dirty="0"/>
              <a:t>What additional variables would you need to improve the model prediction?</a:t>
            </a:r>
            <a:r>
              <a:rPr lang="en-US" dirty="0"/>
              <a:t> Teams ending record (i.e. Winning season, </a:t>
            </a:r>
            <a:r>
              <a:rPr lang="en-US" dirty="0" err="1"/>
              <a:t>Lossing</a:t>
            </a:r>
            <a:r>
              <a:rPr lang="en-US" dirty="0"/>
              <a:t> season), Home game outcome (i.e. Win, Loss), Year by year price difference.</a:t>
            </a:r>
            <a:endParaRPr lang="en-US" b="1" dirty="0"/>
          </a:p>
          <a:p>
            <a:endParaRPr lang="en-US" dirty="0"/>
          </a:p>
        </p:txBody>
      </p:sp>
      <p:pic>
        <p:nvPicPr>
          <p:cNvPr id="4" name="Slide 14">
            <a:hlinkClick r:id="" action="ppaction://media"/>
            <a:extLst>
              <a:ext uri="{FF2B5EF4-FFF2-40B4-BE49-F238E27FC236}">
                <a16:creationId xmlns:a16="http://schemas.microsoft.com/office/drawing/2014/main" id="{504FCAF8-2C19-4942-9D5C-537AA3C0D4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19778" y="452718"/>
            <a:ext cx="487363" cy="487363"/>
          </a:xfrm>
          <a:prstGeom prst="rect">
            <a:avLst/>
          </a:prstGeom>
        </p:spPr>
      </p:pic>
    </p:spTree>
    <p:extLst>
      <p:ext uri="{BB962C8B-B14F-4D97-AF65-F5344CB8AC3E}">
        <p14:creationId xmlns:p14="http://schemas.microsoft.com/office/powerpoint/2010/main" val="6533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1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15">
            <a:hlinkClick r:id="" action="ppaction://media"/>
            <a:extLst>
              <a:ext uri="{FF2B5EF4-FFF2-40B4-BE49-F238E27FC236}">
                <a16:creationId xmlns:a16="http://schemas.microsoft.com/office/drawing/2014/main" id="{0E7D84B9-87C3-4698-8362-03607015EB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67904" y="457367"/>
            <a:ext cx="487363" cy="487363"/>
          </a:xfrm>
          <a:prstGeom prst="rect">
            <a:avLst/>
          </a:prstGeom>
        </p:spPr>
      </p:pic>
      <p:sp>
        <p:nvSpPr>
          <p:cNvPr id="3" name="Title 2">
            <a:extLst>
              <a:ext uri="{FF2B5EF4-FFF2-40B4-BE49-F238E27FC236}">
                <a16:creationId xmlns:a16="http://schemas.microsoft.com/office/drawing/2014/main" id="{9353567A-5F65-4E47-B4E9-6DE8633C4DBA}"/>
              </a:ext>
            </a:extLst>
          </p:cNvPr>
          <p:cNvSpPr>
            <a:spLocks noGrp="1"/>
          </p:cNvSpPr>
          <p:nvPr>
            <p:ph type="ctrTitle"/>
          </p:nvPr>
        </p:nvSpPr>
        <p:spPr/>
        <p:txBody>
          <a:bodyPr/>
          <a:lstStyle/>
          <a:p>
            <a:r>
              <a:rPr lang="en-US" dirty="0"/>
              <a:t>THE END.</a:t>
            </a:r>
          </a:p>
        </p:txBody>
      </p:sp>
      <p:sp>
        <p:nvSpPr>
          <p:cNvPr id="4" name="Subtitle 3">
            <a:extLst>
              <a:ext uri="{FF2B5EF4-FFF2-40B4-BE49-F238E27FC236}">
                <a16:creationId xmlns:a16="http://schemas.microsoft.com/office/drawing/2014/main" id="{E7AF93F1-C931-412A-A237-A5F8CAE4025A}"/>
              </a:ext>
            </a:extLst>
          </p:cNvPr>
          <p:cNvSpPr>
            <a:spLocks noGrp="1"/>
          </p:cNvSpPr>
          <p:nvPr>
            <p:ph type="subTitle" idx="1"/>
          </p:nvPr>
        </p:nvSpPr>
        <p:spPr/>
        <p:txBody>
          <a:bodyPr/>
          <a:lstStyle/>
          <a:p>
            <a:r>
              <a:rPr lang="en-US" dirty="0"/>
              <a:t>Thank you for viewing, I hope this was helpful information. Have a great summer.</a:t>
            </a:r>
          </a:p>
        </p:txBody>
      </p:sp>
    </p:spTree>
    <p:extLst>
      <p:ext uri="{BB962C8B-B14F-4D97-AF65-F5344CB8AC3E}">
        <p14:creationId xmlns:p14="http://schemas.microsoft.com/office/powerpoint/2010/main" val="167693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E88E-D4BB-4E9F-A8EE-05B2E5FF4641}"/>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FD435280-E81B-4B36-81BF-9B87AB788476}"/>
              </a:ext>
            </a:extLst>
          </p:cNvPr>
          <p:cNvSpPr>
            <a:spLocks noGrp="1"/>
          </p:cNvSpPr>
          <p:nvPr>
            <p:ph idx="1"/>
          </p:nvPr>
        </p:nvSpPr>
        <p:spPr>
          <a:xfrm>
            <a:off x="646111" y="2052918"/>
            <a:ext cx="5449890" cy="4195481"/>
          </a:xfrm>
        </p:spPr>
        <p:txBody>
          <a:bodyPr/>
          <a:lstStyle/>
          <a:p>
            <a:pPr marL="0" indent="0">
              <a:buNone/>
            </a:pPr>
            <a:r>
              <a:rPr lang="en-US" dirty="0"/>
              <a:t>Our final project was to help a sports marketing team discover trends in the data given to us that would help them produce a predictive model to help identify fans that are the most likely to defect and not renew their season tickets for the following year.</a:t>
            </a:r>
          </a:p>
          <a:p>
            <a:pPr marL="0" indent="0">
              <a:buNone/>
            </a:pPr>
            <a:r>
              <a:rPr lang="en-US" dirty="0"/>
              <a:t>We needed to build a scoring model that corresponded to the likelihood of renewal based on the variables given in our data, this way the marketing team could intervene and try to retain the at risk customers for the next year.</a:t>
            </a:r>
          </a:p>
        </p:txBody>
      </p:sp>
      <p:pic>
        <p:nvPicPr>
          <p:cNvPr id="5" name="Picture 4">
            <a:extLst>
              <a:ext uri="{FF2B5EF4-FFF2-40B4-BE49-F238E27FC236}">
                <a16:creationId xmlns:a16="http://schemas.microsoft.com/office/drawing/2014/main" id="{D48AE014-9452-4B95-A864-F5DEF8414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052918"/>
            <a:ext cx="5449890" cy="4195480"/>
          </a:xfrm>
          <a:prstGeom prst="rect">
            <a:avLst/>
          </a:prstGeom>
        </p:spPr>
      </p:pic>
      <p:pic>
        <p:nvPicPr>
          <p:cNvPr id="6" name="Slide 2">
            <a:hlinkClick r:id="" action="ppaction://media"/>
            <a:extLst>
              <a:ext uri="{FF2B5EF4-FFF2-40B4-BE49-F238E27FC236}">
                <a16:creationId xmlns:a16="http://schemas.microsoft.com/office/drawing/2014/main" id="{3268A90C-F8BC-41FC-8C9F-E2AF429A2B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5820" y="452718"/>
            <a:ext cx="487363" cy="487363"/>
          </a:xfrm>
          <a:prstGeom prst="rect">
            <a:avLst/>
          </a:prstGeom>
        </p:spPr>
      </p:pic>
    </p:spTree>
    <p:extLst>
      <p:ext uri="{BB962C8B-B14F-4D97-AF65-F5344CB8AC3E}">
        <p14:creationId xmlns:p14="http://schemas.microsoft.com/office/powerpoint/2010/main" val="3874229550"/>
      </p:ext>
    </p:extLst>
  </p:cSld>
  <p:clrMapOvr>
    <a:masterClrMapping/>
  </p:clrMapOvr>
  <mc:AlternateContent xmlns:mc="http://schemas.openxmlformats.org/markup-compatibility/2006">
    <mc:Choice xmlns:p14="http://schemas.microsoft.com/office/powerpoint/2010/main" Requires="p14">
      <p:transition spd="slow" p14:dur="40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4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43F0-5CBB-45D7-987B-866117896A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9529AEA-7B5E-48AC-AE02-04A44A9EA55F}"/>
              </a:ext>
            </a:extLst>
          </p:cNvPr>
          <p:cNvSpPr>
            <a:spLocks noGrp="1"/>
          </p:cNvSpPr>
          <p:nvPr>
            <p:ph idx="1"/>
          </p:nvPr>
        </p:nvSpPr>
        <p:spPr/>
        <p:txBody>
          <a:bodyPr/>
          <a:lstStyle/>
          <a:p>
            <a:r>
              <a:rPr lang="en-US" b="1" dirty="0"/>
              <a:t>Data Retrieval</a:t>
            </a:r>
            <a:r>
              <a:rPr lang="en-US" dirty="0"/>
              <a:t>: Retrieving the data from the sports marketing team.</a:t>
            </a:r>
          </a:p>
        </p:txBody>
      </p:sp>
      <p:pic>
        <p:nvPicPr>
          <p:cNvPr id="5" name="Slide 3">
            <a:hlinkClick r:id="" action="ppaction://media"/>
            <a:extLst>
              <a:ext uri="{FF2B5EF4-FFF2-40B4-BE49-F238E27FC236}">
                <a16:creationId xmlns:a16="http://schemas.microsoft.com/office/drawing/2014/main" id="{948F4B5A-9259-49C9-A51F-F7ED6670D9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1862" y="496834"/>
            <a:ext cx="487363" cy="487363"/>
          </a:xfrm>
          <a:prstGeom prst="rect">
            <a:avLst/>
          </a:prstGeom>
        </p:spPr>
      </p:pic>
      <p:pic>
        <p:nvPicPr>
          <p:cNvPr id="8" name="Picture 7">
            <a:extLst>
              <a:ext uri="{FF2B5EF4-FFF2-40B4-BE49-F238E27FC236}">
                <a16:creationId xmlns:a16="http://schemas.microsoft.com/office/drawing/2014/main" id="{D930E5BC-2AD8-4224-97E4-D3A52F0DB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037" y="3195299"/>
            <a:ext cx="10447925" cy="2735817"/>
          </a:xfrm>
          <a:prstGeom prst="rect">
            <a:avLst/>
          </a:prstGeom>
        </p:spPr>
      </p:pic>
    </p:spTree>
    <p:extLst>
      <p:ext uri="{BB962C8B-B14F-4D97-AF65-F5344CB8AC3E}">
        <p14:creationId xmlns:p14="http://schemas.microsoft.com/office/powerpoint/2010/main" val="1235952977"/>
      </p:ext>
    </p:extLst>
  </p:cSld>
  <p:clrMapOvr>
    <a:masterClrMapping/>
  </p:clrMapOvr>
  <mc:AlternateContent xmlns:mc="http://schemas.openxmlformats.org/markup-compatibility/2006">
    <mc:Choice xmlns:p14="http://schemas.microsoft.com/office/powerpoint/2010/main" Requires="p14">
      <p:transition spd="slow" p14:dur="16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FD20-74ED-46A1-8FF9-11CDBC87CDB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9734013-7B20-4EEA-A8DA-6B2C48C8DFC1}"/>
              </a:ext>
            </a:extLst>
          </p:cNvPr>
          <p:cNvSpPr>
            <a:spLocks noGrp="1"/>
          </p:cNvSpPr>
          <p:nvPr>
            <p:ph idx="1"/>
          </p:nvPr>
        </p:nvSpPr>
        <p:spPr/>
        <p:txBody>
          <a:bodyPr/>
          <a:lstStyle/>
          <a:p>
            <a:r>
              <a:rPr lang="en-US" b="1" dirty="0"/>
              <a:t>Data Cleaning</a:t>
            </a:r>
            <a:r>
              <a:rPr lang="en-US" dirty="0"/>
              <a:t>: Cleaning the data so that it can be visualized, explored, and eventually modeled for predictive capabilities.</a:t>
            </a:r>
          </a:p>
          <a:p>
            <a:endParaRPr lang="en-US" dirty="0"/>
          </a:p>
        </p:txBody>
      </p:sp>
      <p:pic>
        <p:nvPicPr>
          <p:cNvPr id="4" name="Slide 4">
            <a:hlinkClick r:id="" action="ppaction://media"/>
            <a:extLst>
              <a:ext uri="{FF2B5EF4-FFF2-40B4-BE49-F238E27FC236}">
                <a16:creationId xmlns:a16="http://schemas.microsoft.com/office/drawing/2014/main" id="{299511E0-B2BE-4D51-ADC7-BF6034B90D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1862" y="464750"/>
            <a:ext cx="487363" cy="487363"/>
          </a:xfrm>
          <a:prstGeom prst="rect">
            <a:avLst/>
          </a:prstGeom>
        </p:spPr>
      </p:pic>
      <p:pic>
        <p:nvPicPr>
          <p:cNvPr id="6" name="Picture 5">
            <a:extLst>
              <a:ext uri="{FF2B5EF4-FFF2-40B4-BE49-F238E27FC236}">
                <a16:creationId xmlns:a16="http://schemas.microsoft.com/office/drawing/2014/main" id="{2B2202F5-7DED-4868-A9ED-299D69A11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763" y="2892668"/>
            <a:ext cx="4587638" cy="3675185"/>
          </a:xfrm>
          <a:prstGeom prst="rect">
            <a:avLst/>
          </a:prstGeom>
        </p:spPr>
      </p:pic>
    </p:spTree>
    <p:extLst>
      <p:ext uri="{BB962C8B-B14F-4D97-AF65-F5344CB8AC3E}">
        <p14:creationId xmlns:p14="http://schemas.microsoft.com/office/powerpoint/2010/main" val="366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01FC-7B10-4622-9475-A234872A45B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5233F26-477D-44F2-8AA1-05C439360378}"/>
              </a:ext>
            </a:extLst>
          </p:cNvPr>
          <p:cNvSpPr>
            <a:spLocks noGrp="1"/>
          </p:cNvSpPr>
          <p:nvPr>
            <p:ph idx="1"/>
          </p:nvPr>
        </p:nvSpPr>
        <p:spPr>
          <a:xfrm>
            <a:off x="1103312" y="2052919"/>
            <a:ext cx="8946541" cy="567190"/>
          </a:xfrm>
        </p:spPr>
        <p:txBody>
          <a:bodyPr/>
          <a:lstStyle/>
          <a:p>
            <a:r>
              <a:rPr lang="en-US" b="1" dirty="0"/>
              <a:t>Data Visualization</a:t>
            </a:r>
            <a:r>
              <a:rPr lang="en-US" dirty="0"/>
              <a:t>: Visualize the data to find trends in the variables.</a:t>
            </a:r>
          </a:p>
        </p:txBody>
      </p:sp>
      <p:pic>
        <p:nvPicPr>
          <p:cNvPr id="4" name="Slide 5">
            <a:hlinkClick r:id="" action="ppaction://media"/>
            <a:extLst>
              <a:ext uri="{FF2B5EF4-FFF2-40B4-BE49-F238E27FC236}">
                <a16:creationId xmlns:a16="http://schemas.microsoft.com/office/drawing/2014/main" id="{D454539B-AF10-4B6A-9943-A57CB2AF90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1862" y="452718"/>
            <a:ext cx="487363" cy="487363"/>
          </a:xfrm>
          <a:prstGeom prst="rect">
            <a:avLst/>
          </a:prstGeom>
        </p:spPr>
      </p:pic>
      <p:pic>
        <p:nvPicPr>
          <p:cNvPr id="6" name="Picture 5">
            <a:extLst>
              <a:ext uri="{FF2B5EF4-FFF2-40B4-BE49-F238E27FC236}">
                <a16:creationId xmlns:a16="http://schemas.microsoft.com/office/drawing/2014/main" id="{A1A976EB-AF1D-4E08-A9E3-50BFCB79C5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111" y="3000106"/>
            <a:ext cx="4976291" cy="2827265"/>
          </a:xfrm>
          <a:prstGeom prst="rect">
            <a:avLst/>
          </a:prstGeom>
        </p:spPr>
      </p:pic>
      <p:pic>
        <p:nvPicPr>
          <p:cNvPr id="8" name="Picture 7">
            <a:extLst>
              <a:ext uri="{FF2B5EF4-FFF2-40B4-BE49-F238E27FC236}">
                <a16:creationId xmlns:a16="http://schemas.microsoft.com/office/drawing/2014/main" id="{844AA4E9-6797-4148-B56C-C4A94B8D4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9600" y="3000106"/>
            <a:ext cx="4915326" cy="2827265"/>
          </a:xfrm>
          <a:prstGeom prst="rect">
            <a:avLst/>
          </a:prstGeom>
        </p:spPr>
      </p:pic>
    </p:spTree>
    <p:extLst>
      <p:ext uri="{BB962C8B-B14F-4D97-AF65-F5344CB8AC3E}">
        <p14:creationId xmlns:p14="http://schemas.microsoft.com/office/powerpoint/2010/main" val="29013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7615-7DF2-480E-8C0B-CD93698638D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CE6B328-9059-44DC-8147-D131682F5100}"/>
              </a:ext>
            </a:extLst>
          </p:cNvPr>
          <p:cNvSpPr>
            <a:spLocks noGrp="1"/>
          </p:cNvSpPr>
          <p:nvPr>
            <p:ph idx="1"/>
          </p:nvPr>
        </p:nvSpPr>
        <p:spPr>
          <a:xfrm>
            <a:off x="1103312" y="2052919"/>
            <a:ext cx="8946541" cy="734244"/>
          </a:xfrm>
        </p:spPr>
        <p:txBody>
          <a:bodyPr/>
          <a:lstStyle/>
          <a:p>
            <a:r>
              <a:rPr lang="en-US" b="1" dirty="0"/>
              <a:t>Data Exploration</a:t>
            </a:r>
            <a:r>
              <a:rPr lang="en-US" dirty="0"/>
              <a:t>: Utilize the trends found in data visualization to find correlations in the data that can be used to create models.</a:t>
            </a:r>
          </a:p>
          <a:p>
            <a:endParaRPr lang="en-US" dirty="0"/>
          </a:p>
        </p:txBody>
      </p:sp>
      <p:pic>
        <p:nvPicPr>
          <p:cNvPr id="4" name="Slide 6">
            <a:hlinkClick r:id="" action="ppaction://media"/>
            <a:extLst>
              <a:ext uri="{FF2B5EF4-FFF2-40B4-BE49-F238E27FC236}">
                <a16:creationId xmlns:a16="http://schemas.microsoft.com/office/drawing/2014/main" id="{37A4F58A-7FBC-4E22-9549-A7F0C2C2AC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67904" y="452718"/>
            <a:ext cx="487363" cy="487363"/>
          </a:xfrm>
          <a:prstGeom prst="rect">
            <a:avLst/>
          </a:prstGeom>
        </p:spPr>
      </p:pic>
      <p:pic>
        <p:nvPicPr>
          <p:cNvPr id="8" name="Picture 7">
            <a:extLst>
              <a:ext uri="{FF2B5EF4-FFF2-40B4-BE49-F238E27FC236}">
                <a16:creationId xmlns:a16="http://schemas.microsoft.com/office/drawing/2014/main" id="{A5E5F400-A210-43C5-BCA3-0099B2040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0343" y="2787163"/>
            <a:ext cx="4816257" cy="3877407"/>
          </a:xfrm>
          <a:prstGeom prst="rect">
            <a:avLst/>
          </a:prstGeom>
        </p:spPr>
      </p:pic>
    </p:spTree>
    <p:extLst>
      <p:ext uri="{BB962C8B-B14F-4D97-AF65-F5344CB8AC3E}">
        <p14:creationId xmlns:p14="http://schemas.microsoft.com/office/powerpoint/2010/main" val="11267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27A7-238B-48E6-9F38-DE84FE46D5A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564131B-2D77-4AAD-8EF5-98CE074275E4}"/>
              </a:ext>
            </a:extLst>
          </p:cNvPr>
          <p:cNvSpPr>
            <a:spLocks noGrp="1"/>
          </p:cNvSpPr>
          <p:nvPr>
            <p:ph idx="1"/>
          </p:nvPr>
        </p:nvSpPr>
        <p:spPr>
          <a:xfrm>
            <a:off x="1103312" y="2052919"/>
            <a:ext cx="8946541" cy="760620"/>
          </a:xfrm>
        </p:spPr>
        <p:txBody>
          <a:bodyPr/>
          <a:lstStyle/>
          <a:p>
            <a:r>
              <a:rPr lang="en-US" b="1" dirty="0"/>
              <a:t>Model Building</a:t>
            </a:r>
            <a:r>
              <a:rPr lang="en-US" dirty="0"/>
              <a:t>: Build a model that will assist in predictions potential defects in season ticket holders.</a:t>
            </a:r>
          </a:p>
          <a:p>
            <a:endParaRPr lang="en-US" dirty="0"/>
          </a:p>
        </p:txBody>
      </p:sp>
      <p:pic>
        <p:nvPicPr>
          <p:cNvPr id="4" name="Slide 7">
            <a:hlinkClick r:id="" action="ppaction://media"/>
            <a:extLst>
              <a:ext uri="{FF2B5EF4-FFF2-40B4-BE49-F238E27FC236}">
                <a16:creationId xmlns:a16="http://schemas.microsoft.com/office/drawing/2014/main" id="{B1E344FA-2945-4157-B6CE-5C0154EBB6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35819" y="452718"/>
            <a:ext cx="487363" cy="487363"/>
          </a:xfrm>
          <a:prstGeom prst="rect">
            <a:avLst/>
          </a:prstGeom>
        </p:spPr>
      </p:pic>
      <p:pic>
        <p:nvPicPr>
          <p:cNvPr id="6" name="Picture 5">
            <a:extLst>
              <a:ext uri="{FF2B5EF4-FFF2-40B4-BE49-F238E27FC236}">
                <a16:creationId xmlns:a16="http://schemas.microsoft.com/office/drawing/2014/main" id="{AC48418D-990F-4015-B901-D7BAA0DA2D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111" y="2971760"/>
            <a:ext cx="5649181" cy="914479"/>
          </a:xfrm>
          <a:prstGeom prst="rect">
            <a:avLst/>
          </a:prstGeom>
        </p:spPr>
      </p:pic>
      <p:pic>
        <p:nvPicPr>
          <p:cNvPr id="8" name="Picture 7">
            <a:extLst>
              <a:ext uri="{FF2B5EF4-FFF2-40B4-BE49-F238E27FC236}">
                <a16:creationId xmlns:a16="http://schemas.microsoft.com/office/drawing/2014/main" id="{BE4D30FD-AEE7-4B5D-8D1F-0E84C91B5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11" y="4232605"/>
            <a:ext cx="5649182" cy="2126164"/>
          </a:xfrm>
          <a:prstGeom prst="rect">
            <a:avLst/>
          </a:prstGeom>
        </p:spPr>
      </p:pic>
      <p:pic>
        <p:nvPicPr>
          <p:cNvPr id="10" name="Picture 9">
            <a:extLst>
              <a:ext uri="{FF2B5EF4-FFF2-40B4-BE49-F238E27FC236}">
                <a16:creationId xmlns:a16="http://schemas.microsoft.com/office/drawing/2014/main" id="{206B481A-A340-4847-A524-747DCA64E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9917" y="3305906"/>
            <a:ext cx="4635972" cy="2444302"/>
          </a:xfrm>
          <a:prstGeom prst="rect">
            <a:avLst/>
          </a:prstGeom>
        </p:spPr>
      </p:pic>
    </p:spTree>
    <p:extLst>
      <p:ext uri="{BB962C8B-B14F-4D97-AF65-F5344CB8AC3E}">
        <p14:creationId xmlns:p14="http://schemas.microsoft.com/office/powerpoint/2010/main" val="11316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1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EEDD-ABE6-4B77-A1A2-F0D6B4D735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DCDC1D2-A755-4B60-99FD-75EC2C9A6DA0}"/>
              </a:ext>
            </a:extLst>
          </p:cNvPr>
          <p:cNvSpPr>
            <a:spLocks noGrp="1"/>
          </p:cNvSpPr>
          <p:nvPr>
            <p:ph idx="1"/>
          </p:nvPr>
        </p:nvSpPr>
        <p:spPr/>
        <p:txBody>
          <a:bodyPr/>
          <a:lstStyle/>
          <a:p>
            <a:r>
              <a:rPr lang="en-US" b="1" dirty="0"/>
              <a:t>Model Selection</a:t>
            </a:r>
            <a:r>
              <a:rPr lang="en-US" dirty="0"/>
              <a:t>: Select the best model that will prove to be the most helpful and accurate in discovering who will likely not renew their tickets for the following season.</a:t>
            </a:r>
          </a:p>
          <a:p>
            <a:endParaRPr lang="en-US" dirty="0"/>
          </a:p>
        </p:txBody>
      </p:sp>
      <p:pic>
        <p:nvPicPr>
          <p:cNvPr id="4" name="Slide 8">
            <a:hlinkClick r:id="" action="ppaction://media"/>
            <a:extLst>
              <a:ext uri="{FF2B5EF4-FFF2-40B4-BE49-F238E27FC236}">
                <a16:creationId xmlns:a16="http://schemas.microsoft.com/office/drawing/2014/main" id="{7CFA43A2-5923-439D-863D-04D254C411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35819" y="452718"/>
            <a:ext cx="487363" cy="487363"/>
          </a:xfrm>
          <a:prstGeom prst="rect">
            <a:avLst/>
          </a:prstGeom>
        </p:spPr>
      </p:pic>
      <p:pic>
        <p:nvPicPr>
          <p:cNvPr id="6" name="Picture 5">
            <a:extLst>
              <a:ext uri="{FF2B5EF4-FFF2-40B4-BE49-F238E27FC236}">
                <a16:creationId xmlns:a16="http://schemas.microsoft.com/office/drawing/2014/main" id="{43A013C9-7D6D-4782-9836-ABB2E7AB5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111" y="3239301"/>
            <a:ext cx="6306214" cy="2904018"/>
          </a:xfrm>
          <a:prstGeom prst="rect">
            <a:avLst/>
          </a:prstGeom>
        </p:spPr>
      </p:pic>
      <p:pic>
        <p:nvPicPr>
          <p:cNvPr id="8" name="Picture 7">
            <a:extLst>
              <a:ext uri="{FF2B5EF4-FFF2-40B4-BE49-F238E27FC236}">
                <a16:creationId xmlns:a16="http://schemas.microsoft.com/office/drawing/2014/main" id="{84BEF161-5966-4244-B0D5-5747C230E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3373" y="3239301"/>
            <a:ext cx="3342516" cy="2904018"/>
          </a:xfrm>
          <a:prstGeom prst="rect">
            <a:avLst/>
          </a:prstGeom>
        </p:spPr>
      </p:pic>
    </p:spTree>
    <p:extLst>
      <p:ext uri="{BB962C8B-B14F-4D97-AF65-F5344CB8AC3E}">
        <p14:creationId xmlns:p14="http://schemas.microsoft.com/office/powerpoint/2010/main" val="415457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DA55-CF0D-4BE6-A5F7-C5DC5A33BF59}"/>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3BDC2BFB-8367-4812-930B-4A809DA40F4D}"/>
              </a:ext>
            </a:extLst>
          </p:cNvPr>
          <p:cNvSpPr>
            <a:spLocks noGrp="1"/>
          </p:cNvSpPr>
          <p:nvPr>
            <p:ph idx="1"/>
          </p:nvPr>
        </p:nvSpPr>
        <p:spPr/>
        <p:txBody>
          <a:bodyPr/>
          <a:lstStyle/>
          <a:p>
            <a:r>
              <a:rPr lang="en-US" dirty="0"/>
              <a:t>I found that a lot of the data provided had no correlation to not renewing. A lot of the time the difference between defecting or not were slim.</a:t>
            </a:r>
          </a:p>
          <a:p>
            <a:r>
              <a:rPr lang="en-US" b="1" dirty="0"/>
              <a:t>Important Variables</a:t>
            </a:r>
            <a:r>
              <a:rPr lang="en-US" dirty="0"/>
              <a:t>;</a:t>
            </a:r>
          </a:p>
          <a:p>
            <a:pPr lvl="1"/>
            <a:r>
              <a:rPr lang="en-US" b="1" dirty="0"/>
              <a:t>BACKER</a:t>
            </a:r>
            <a:r>
              <a:rPr lang="en-US" dirty="0"/>
              <a:t>: Whether or not the ticket holder was a member of the teams “Backer” club or not.</a:t>
            </a:r>
          </a:p>
          <a:p>
            <a:pPr lvl="1"/>
            <a:r>
              <a:rPr lang="en-US" b="1" dirty="0"/>
              <a:t>Y1G1</a:t>
            </a:r>
            <a:r>
              <a:rPr lang="en-US" dirty="0"/>
              <a:t>: Attended the 1</a:t>
            </a:r>
            <a:r>
              <a:rPr lang="en-US" baseline="30000" dirty="0"/>
              <a:t>st</a:t>
            </a:r>
            <a:r>
              <a:rPr lang="en-US" dirty="0"/>
              <a:t> home game of the season. </a:t>
            </a:r>
          </a:p>
          <a:p>
            <a:pPr lvl="1"/>
            <a:r>
              <a:rPr lang="en-US" b="1" dirty="0"/>
              <a:t>Y1G3</a:t>
            </a:r>
            <a:r>
              <a:rPr lang="en-US" dirty="0"/>
              <a:t>: Attended the 1</a:t>
            </a:r>
            <a:r>
              <a:rPr lang="en-US" baseline="30000" dirty="0"/>
              <a:t>st</a:t>
            </a:r>
            <a:r>
              <a:rPr lang="en-US" dirty="0"/>
              <a:t> home game of the season.</a:t>
            </a:r>
          </a:p>
          <a:p>
            <a:pPr lvl="1"/>
            <a:r>
              <a:rPr lang="en-US" b="1" dirty="0"/>
              <a:t>Y1G5</a:t>
            </a:r>
            <a:r>
              <a:rPr lang="en-US" dirty="0"/>
              <a:t>: Attended the 1</a:t>
            </a:r>
            <a:r>
              <a:rPr lang="en-US" baseline="30000" dirty="0"/>
              <a:t>st</a:t>
            </a:r>
            <a:r>
              <a:rPr lang="en-US" dirty="0"/>
              <a:t> home game of the season.</a:t>
            </a:r>
          </a:p>
        </p:txBody>
      </p:sp>
      <p:pic>
        <p:nvPicPr>
          <p:cNvPr id="4" name="Slide 9">
            <a:hlinkClick r:id="" action="ppaction://media"/>
            <a:extLst>
              <a:ext uri="{FF2B5EF4-FFF2-40B4-BE49-F238E27FC236}">
                <a16:creationId xmlns:a16="http://schemas.microsoft.com/office/drawing/2014/main" id="{E8D21611-C872-435F-9B60-CB8BB921E2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35819" y="452718"/>
            <a:ext cx="487363" cy="487363"/>
          </a:xfrm>
          <a:prstGeom prst="rect">
            <a:avLst/>
          </a:prstGeom>
        </p:spPr>
      </p:pic>
    </p:spTree>
    <p:extLst>
      <p:ext uri="{BB962C8B-B14F-4D97-AF65-F5344CB8AC3E}">
        <p14:creationId xmlns:p14="http://schemas.microsoft.com/office/powerpoint/2010/main" val="157035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73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581</TotalTime>
  <Words>661</Words>
  <Application>Microsoft Office PowerPoint</Application>
  <PresentationFormat>Widescreen</PresentationFormat>
  <Paragraphs>49</Paragraphs>
  <Slides>15</Slides>
  <Notes>0</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MIS 665 Final Project</vt:lpstr>
      <vt:lpstr>Project Description</vt:lpstr>
      <vt:lpstr>Introduction</vt:lpstr>
      <vt:lpstr>Introduction</vt:lpstr>
      <vt:lpstr>Introduction</vt:lpstr>
      <vt:lpstr>Introduction</vt:lpstr>
      <vt:lpstr>Introduction</vt:lpstr>
      <vt:lpstr>Introduction</vt:lpstr>
      <vt:lpstr>Key Findings</vt:lpstr>
      <vt:lpstr>“BACKER” Variable</vt:lpstr>
      <vt:lpstr>“Games Attended” Variables</vt:lpstr>
      <vt:lpstr>Best Classification Model</vt:lpstr>
      <vt:lpstr>Storytelling</vt:lpstr>
      <vt:lpstr>What else?</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665 Final Project</dc:title>
  <dc:creator>Smitty</dc:creator>
  <cp:lastModifiedBy>John Smith</cp:lastModifiedBy>
  <cp:revision>21</cp:revision>
  <dcterms:created xsi:type="dcterms:W3CDTF">2018-05-03T04:58:41Z</dcterms:created>
  <dcterms:modified xsi:type="dcterms:W3CDTF">2018-05-04T04:19:46Z</dcterms:modified>
</cp:coreProperties>
</file>